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5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F8F8F8"/>
    <a:srgbClr val="CCEC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0B8F9CC-267B-4CFA-8469-CDFDA3A71D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411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1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79D34DEE-4D2D-4665-9F31-0B20889726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CFA7-E79E-4BDC-B39B-0EDA4851955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F773-8CFB-476D-AB28-A50223C7782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D7967-58E1-43C4-A6A8-1A272D89FA3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2FE74-C253-4009-AA1F-E647D3D3EE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10904-9617-4B83-9229-D1C95D40861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78FE8-4042-4295-B987-B267728EBD5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78943-F0DC-451B-8B44-FFB90E0F8B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21226-0ED2-466E-92D0-7C2C9D60E8B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40955-1FA1-4C80-9611-57CD2F9DF6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5E776-E935-4B37-BF39-DEA45381983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7098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993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5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6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7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alt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997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7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8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999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0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1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2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3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4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5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6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7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8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09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0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1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2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3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4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5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5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5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4015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4015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FBE484E-FABE-46C8-A1AE-A1903F197EC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015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22.01.2009</a:t>
            </a:r>
          </a:p>
        </p:txBody>
      </p:sp>
      <p:sp>
        <p:nvSpPr>
          <p:cNvPr id="4015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МОУ Судайская средняя школа</a:t>
            </a:r>
          </a:p>
        </p:txBody>
      </p:sp>
      <p:sp>
        <p:nvSpPr>
          <p:cNvPr id="4015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15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5148263" cy="3743325"/>
          </a:xfrm>
          <a:solidFill>
            <a:srgbClr val="F8F8F8">
              <a:alpha val="67999"/>
            </a:srgbClr>
          </a:solidFill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СКАЖЕМ НАРКОТИКАМ: </a:t>
            </a:r>
            <a:r>
              <a:rPr lang="ru-RU" altLang="ru-RU" sz="9600" dirty="0" smtClean="0">
                <a:solidFill>
                  <a:srgbClr val="CC0000"/>
                </a:solidFill>
              </a:rPr>
              <a:t>НЕТ!</a:t>
            </a:r>
          </a:p>
        </p:txBody>
      </p:sp>
      <p:pic>
        <p:nvPicPr>
          <p:cNvPr id="4099" name="Picture 4" descr="9926290_aki_s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33375"/>
            <a:ext cx="3995737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019550" y="301625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36550"/>
            <a:ext cx="5148263" cy="3743325"/>
          </a:xfrm>
          <a:prstGeom prst="rect">
            <a:avLst/>
          </a:prstGeom>
          <a:solidFill>
            <a:srgbClr val="F8F8F8">
              <a:alpha val="67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/>
              <a:t>СКАЖЕМ НАРКОТИКАМ: </a:t>
            </a:r>
            <a:r>
              <a:rPr lang="ru-RU" altLang="ru-RU" sz="9600" smtClean="0">
                <a:solidFill>
                  <a:srgbClr val="CC0000"/>
                </a:solidFill>
              </a:rPr>
              <a:t>НЕТ!</a:t>
            </a:r>
            <a:endParaRPr lang="ru-RU" altLang="ru-RU" sz="9600" dirty="0" smtClean="0">
              <a:solidFill>
                <a:srgbClr val="CC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19550" y="301942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50514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200" smtClean="0"/>
              <a:t>За три тысячи лет до н.э. в Китае уже использовали коноплю (в виде чая)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200" smtClean="0"/>
              <a:t>Середина </a:t>
            </a:r>
            <a:r>
              <a:rPr lang="en-US" altLang="ru-RU" sz="2200" smtClean="0"/>
              <a:t>XIX</a:t>
            </a:r>
            <a:r>
              <a:rPr lang="ru-RU" altLang="ru-RU" sz="2200" smtClean="0"/>
              <a:t> в. Начались опиумные войны.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200" smtClean="0"/>
              <a:t>До начала </a:t>
            </a:r>
            <a:r>
              <a:rPr lang="en-US" altLang="ru-RU" sz="2200" smtClean="0"/>
              <a:t>XX</a:t>
            </a:r>
            <a:r>
              <a:rPr lang="ru-RU" altLang="ru-RU" sz="2200" smtClean="0"/>
              <a:t> в. Не существовало ограничений на покупку и использование наркотиков.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ru-RU" sz="2200" smtClean="0"/>
              <a:t>XX</a:t>
            </a:r>
            <a:r>
              <a:rPr lang="ru-RU" altLang="ru-RU" sz="2200" smtClean="0"/>
              <a:t> в. В большинстве стран наркотики разрешены только в медицине.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200" smtClean="0"/>
          </a:p>
        </p:txBody>
      </p:sp>
      <p:pic>
        <p:nvPicPr>
          <p:cNvPr id="13315" name="Picture 5" descr="cannabis_sativ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60350"/>
            <a:ext cx="2987675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156325" y="3284538"/>
            <a:ext cx="2303463" cy="366712"/>
          </a:xfrm>
          <a:prstGeom prst="rect">
            <a:avLst/>
          </a:prstGeom>
          <a:solidFill>
            <a:srgbClr val="F8F8F8">
              <a:alpha val="4117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Конопля </a:t>
            </a:r>
          </a:p>
        </p:txBody>
      </p:sp>
      <p:pic>
        <p:nvPicPr>
          <p:cNvPr id="13317" name="Picture 7" descr="opium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789363"/>
            <a:ext cx="2359025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300788" y="6453188"/>
            <a:ext cx="2159000" cy="366712"/>
          </a:xfrm>
          <a:prstGeom prst="rect">
            <a:avLst/>
          </a:prstGeom>
          <a:solidFill>
            <a:srgbClr val="F8F8F8">
              <a:alpha val="4784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/>
              <a:t>Мак</a:t>
            </a:r>
          </a:p>
        </p:txBody>
      </p:sp>
      <p:pic>
        <p:nvPicPr>
          <p:cNvPr id="13319" name="Picture 9" descr="afganistan-mak02_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3933825"/>
            <a:ext cx="18256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Химическая сторона вопроса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В 1803 г. Немецкий химик Фридрих Сертурнер выделил из опия алкалоид, который назвал в честь греческого бога сновидений Морфея морфином.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mtClean="0"/>
              <a:t>В 1832 г. французский химик Пьер Робике выделил из опия кодеин. Весовое содержание морфина и кодеина в опии составляет 10% и 0,5% соответственно.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Морфин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Это сильнодействующий наркотик природного происхождения. Твердое органическое вещество. Кристаллы морфина бесцветные.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Морфин вводят в организм в виде водного раствора в кровь. Наркотический эффект наступает через несколько минут и длится 4-6 часов.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/>
          </a:p>
        </p:txBody>
      </p:sp>
      <p:pic>
        <p:nvPicPr>
          <p:cNvPr id="15364" name="Picture 5" descr="is?A8WUusfzkpBGJ0fjuF2bOdjOs1PN8IQhRZy32lM3jh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84308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Признаки токсического отравления наблюдаются при дозе морфина 60 мг, при вводе 100 мг морфина может быть тяжелое отравление, а 250 мг – смертельная доза для человека.</a:t>
            </a:r>
          </a:p>
          <a:p>
            <a:pPr eaLnBrk="1" hangingPunct="1">
              <a:defRPr/>
            </a:pPr>
            <a:r>
              <a:rPr lang="ru-RU" altLang="ru-RU" sz="2800" smtClean="0"/>
              <a:t>Морфин оказывает сильное болеутоляющее и противошоковое действие, однако при повторном применении вызывает болезненное привыкание.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Героин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92375"/>
            <a:ext cx="8229600" cy="384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Героин – опиат, наркотик, полученный из природного сырья ациллированием; героин действует сильнее морфина примерно в 5 раз.</a:t>
            </a:r>
          </a:p>
          <a:p>
            <a:pPr eaLnBrk="1" hangingPunct="1">
              <a:defRPr/>
            </a:pPr>
            <a:r>
              <a:rPr lang="ru-RU" altLang="ru-RU" smtClean="0"/>
              <a:t>В настоящее время героин, к сожалению, производится почти во всех регионах Земли.</a:t>
            </a:r>
          </a:p>
        </p:txBody>
      </p:sp>
      <p:pic>
        <p:nvPicPr>
          <p:cNvPr id="17412" name="Picture 4" descr="geroin17_photo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88913"/>
            <a:ext cx="3011488" cy="231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Гашиш, анаша, марихуана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При гашишном опьянении первые затяжки могут вызвать головную боль, ощущение тревоги, страха, необычности происходящего. Затем настроение резко повышается, наблюдается веселое состояние, неудержимые приступы смеха.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Экстази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Относится к синтезированным препаратам.</a:t>
            </a:r>
          </a:p>
          <a:p>
            <a:pPr eaLnBrk="1" hangingPunct="1">
              <a:defRPr/>
            </a:pPr>
            <a:r>
              <a:rPr lang="ru-RU" altLang="ru-RU" smtClean="0"/>
              <a:t>Приняв этот наркотик, можно танцевать без перерыва 6-8 ч. Но потом может начаться обезвоживание, повышение давления.</a:t>
            </a:r>
          </a:p>
          <a:p>
            <a:pPr eaLnBrk="1" hangingPunct="1">
              <a:defRPr/>
            </a:pPr>
            <a:r>
              <a:rPr lang="ru-RU" altLang="ru-RU" smtClean="0"/>
              <a:t>Есть связь между приемом экстази и возникновением шизофрении </a:t>
            </a:r>
          </a:p>
        </p:txBody>
      </p:sp>
      <p:pic>
        <p:nvPicPr>
          <p:cNvPr id="19460" name="Picture 4" descr="1206443296_jekstazi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60350"/>
            <a:ext cx="20923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Чем опасны наркотики?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5051425" cy="42179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Наркотики вызывают физическую зависимость. Возникает привыкание, и человеческий организм требует все больших и больших доз наркотика.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/>
          </a:p>
        </p:txBody>
      </p:sp>
      <p:pic>
        <p:nvPicPr>
          <p:cNvPr id="20484" name="Picture 4" descr="p-1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133600"/>
            <a:ext cx="33845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5472113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ru-RU" altLang="ru-RU" sz="2400" smtClean="0"/>
              <a:t>Если наркотики становятся недоступными, человек заболевает, испытывает муки, становится агрессивным.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ru-RU" altLang="ru-RU" sz="2400" smtClean="0"/>
              <a:t>Наркотик создает психическую зависимость – пристрастие к эйфории.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ru-RU" altLang="ru-RU" sz="2400" smtClean="0"/>
              <a:t>Наркотик – это яд. Он оказывает токсическое воздействие. Это приводит</a:t>
            </a:r>
            <a:r>
              <a:rPr lang="en-US" altLang="ru-RU" sz="2400" smtClean="0"/>
              <a:t>:</a:t>
            </a:r>
            <a:endParaRPr lang="ru-RU" altLang="ru-RU" sz="2400" smtClean="0"/>
          </a:p>
          <a:p>
            <a:pPr eaLnBrk="1" hangingPunct="1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altLang="ru-RU" sz="2400" smtClean="0"/>
              <a:t>к поражению мозга</a:t>
            </a:r>
            <a:r>
              <a:rPr lang="en-US" altLang="ru-RU" sz="2400" smtClean="0"/>
              <a:t>;</a:t>
            </a:r>
            <a:endParaRPr lang="ru-RU" altLang="ru-RU" sz="2400" smtClean="0"/>
          </a:p>
          <a:p>
            <a:pPr eaLnBrk="1" hangingPunct="1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altLang="ru-RU" sz="2400" smtClean="0"/>
              <a:t>к истощению нервной системы</a:t>
            </a:r>
            <a:r>
              <a:rPr lang="en-US" altLang="ru-RU" sz="2400" smtClean="0"/>
              <a:t>;</a:t>
            </a:r>
            <a:endParaRPr lang="ru-RU" altLang="ru-RU" sz="2400" smtClean="0"/>
          </a:p>
          <a:p>
            <a:pPr eaLnBrk="1" hangingPunct="1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altLang="ru-RU" sz="2400" smtClean="0"/>
              <a:t>к разрушению внутренних органов</a:t>
            </a:r>
            <a:r>
              <a:rPr lang="en-US" altLang="ru-RU" sz="2400" smtClean="0"/>
              <a:t>;</a:t>
            </a:r>
            <a:endParaRPr lang="ru-RU" altLang="ru-RU" sz="2400" smtClean="0"/>
          </a:p>
          <a:p>
            <a:pPr eaLnBrk="1" hangingPunct="1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altLang="ru-RU" sz="2400" smtClean="0"/>
              <a:t>к генетическим изменениям потомства(уродства); известно, что грудные дети, отцы которых курили марихуану, могут внезапно умереть во время сна;</a:t>
            </a:r>
          </a:p>
          <a:p>
            <a:pPr eaLnBrk="1" hangingPunct="1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altLang="ru-RU" sz="2400" smtClean="0"/>
              <a:t>к преждевременной смерти</a:t>
            </a:r>
            <a:r>
              <a:rPr lang="en-US" altLang="ru-RU" sz="2400" smtClean="0"/>
              <a:t>;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Наркоманы могут заразиться различными заболеваниями – гепатит и др.</a:t>
            </a:r>
          </a:p>
          <a:p>
            <a:pPr eaLnBrk="1" hangingPunct="1">
              <a:defRPr/>
            </a:pPr>
            <a:r>
              <a:rPr lang="ru-RU" altLang="ru-RU" dirty="0" smtClean="0"/>
              <a:t>Инфекционные заболевания передаются через нестерильные иглы, через слюну, если одну сигарету курят несколько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Наркотики – что это?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Наркотик – греческое слово (</a:t>
            </a:r>
            <a:r>
              <a:rPr lang="en-US" altLang="ru-RU" smtClean="0"/>
              <a:t>nark</a:t>
            </a:r>
            <a:r>
              <a:rPr lang="en-US" altLang="ru-RU" smtClean="0">
                <a:cs typeface="Arial" panose="020B0604020202020204" pitchFamily="34" charset="0"/>
              </a:rPr>
              <a:t>ötikós)</a:t>
            </a:r>
            <a:r>
              <a:rPr lang="ru-RU" altLang="ru-RU" smtClean="0">
                <a:cs typeface="Arial" panose="020B0604020202020204" pitchFamily="34" charset="0"/>
              </a:rPr>
              <a:t>, означает «онемение», «оцепенение».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smtClean="0">
                <a:cs typeface="Arial" panose="020B0604020202020204" pitchFamily="34" charset="0"/>
              </a:rPr>
              <a:t>Медицинское понятие</a:t>
            </a:r>
            <a:endParaRPr lang="ru-RU" altLang="ru-RU" smtClean="0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>
                <a:cs typeface="Arial" panose="020B0604020202020204" pitchFamily="34" charset="0"/>
              </a:rPr>
              <a:t>Наркотик используется для наркоза (вызывает потерю сознания) и для обезболивания.</a:t>
            </a:r>
            <a:endParaRPr lang="en-US" altLang="ru-RU" b="1" i="1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Возраст и наркомания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До 1960 –х гг. наркоманией заболевали люди в основном молодого и среднего возраста.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В 1960-х гг. употреблять марихуану стали не только взрослые, но и учащиеся всех возрастов, включая младших школьников.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Сегодня все чаще встречается употребление наркотиков с 12-15 лет.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Наркозависимыми являются 185 млн. человек. Это около 3% всего населения планеты.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smtClean="0"/>
              <a:t>Преступления, совершенные в состоянии наркотического опьянения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Несколько подростков 11, 12 и13 лет в состоянии наркотического опьянения попытались заставить своего товарища понюхать пары бензина из полиэтиленового пакета.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Когда мальчик отказался, наркоманы облили его одежду бензином и бросили в него зажженные спички. Одежда на мальчике мгновенно вспыхнула. Он стал сбивать с себя пламя и побежал к бочке с водой. Пламя было потушено.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В результате происшествия мальчик получил 30% ожогов тела.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Лечение наркомании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6624638" cy="4144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smtClean="0"/>
              <a:t> </a:t>
            </a:r>
            <a:r>
              <a:rPr lang="ru-RU" altLang="ru-RU" sz="2800" b="1" i="1" smtClean="0"/>
              <a:t>Первый этап</a:t>
            </a:r>
            <a:r>
              <a:rPr lang="ru-RU" altLang="ru-RU" sz="2800" smtClean="0"/>
              <a:t> – нейтрализация ядов в организме человека. С помощью специальных растворов и медикаментов осуществляется их выведение, избавление организма от наркотических веществ.</a:t>
            </a:r>
            <a:endParaRPr lang="ru-RU" altLang="ru-RU" sz="2800" b="1" i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i="1" smtClean="0"/>
              <a:t>    Второй этап</a:t>
            </a:r>
            <a:r>
              <a:rPr lang="ru-RU" altLang="ru-RU" sz="2800" smtClean="0"/>
              <a:t> – это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smtClean="0"/>
              <a:t>восстановление нормальной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smtClean="0"/>
              <a:t>работы всех органов и систем.</a:t>
            </a:r>
          </a:p>
        </p:txBody>
      </p:sp>
      <p:pic>
        <p:nvPicPr>
          <p:cNvPr id="25604" name="Picture 4" descr="нарком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619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IMG_87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149725"/>
            <a:ext cx="3563938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Лечение наркомании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b="1" i="1" smtClean="0"/>
              <a:t>Третий этап</a:t>
            </a:r>
            <a:r>
              <a:rPr lang="ru-RU" altLang="ru-RU" smtClean="0"/>
              <a:t> – физическое и психическое отвыкание от употребления наркотиков.</a:t>
            </a:r>
            <a:endParaRPr lang="ru-RU" altLang="ru-RU" b="1" i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b="1" i="1" smtClean="0"/>
              <a:t>  Четвертый этап</a:t>
            </a:r>
            <a:r>
              <a:rPr lang="ru-RU" altLang="ru-RU" smtClean="0"/>
              <a:t> – социальная помощь человеку. Вернуть человека к семье, к труду – задача трудная и не всегда выполнимая. Вероятность излечения человека обычным способом –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smtClean="0"/>
              <a:t>Девять причин сказать </a:t>
            </a:r>
            <a:r>
              <a:rPr lang="ru-RU" altLang="ru-RU" smtClean="0">
                <a:solidFill>
                  <a:srgbClr val="CC0000"/>
                </a:solidFill>
              </a:rPr>
              <a:t>«нет»</a:t>
            </a:r>
            <a:r>
              <a:rPr lang="ru-RU" altLang="ru-RU" sz="3600" smtClean="0"/>
              <a:t> наркотикам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9338" y="1628775"/>
            <a:ext cx="3827462" cy="4505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altLang="ru-RU" sz="2800" smtClean="0"/>
              <a:t>Наркотики дают фальшивое представление о счастье.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altLang="ru-RU" sz="2800" smtClean="0"/>
              <a:t>Наркотики не дают человеку мыслить.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altLang="ru-RU" sz="2800" smtClean="0"/>
              <a:t>Наркотики часто приводят к несчастным случаям.</a:t>
            </a:r>
          </a:p>
        </p:txBody>
      </p:sp>
      <p:pic>
        <p:nvPicPr>
          <p:cNvPr id="27652" name="Picture 4" descr="69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4537075" cy="35385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600" smtClean="0"/>
              <a:t>Девять причин сказать </a:t>
            </a:r>
            <a:r>
              <a:rPr lang="ru-RU" altLang="ru-RU" smtClean="0">
                <a:solidFill>
                  <a:srgbClr val="CC0000"/>
                </a:solidFill>
              </a:rPr>
              <a:t>«нет»</a:t>
            </a:r>
            <a:r>
              <a:rPr lang="ru-RU" altLang="ru-RU" sz="3600" smtClean="0"/>
              <a:t> наркотикам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570787" cy="2159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4"/>
              <a:defRPr/>
            </a:pPr>
            <a:r>
              <a:rPr lang="ru-RU" altLang="ru-RU" sz="2800" smtClean="0"/>
              <a:t>Наркотики уничтожают дружбу.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4"/>
              <a:defRPr/>
            </a:pPr>
            <a:r>
              <a:rPr lang="ru-RU" altLang="ru-RU" sz="2800" smtClean="0"/>
              <a:t>Наркотики делают человека слабым и безвольным.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4"/>
              <a:defRPr/>
            </a:pPr>
            <a:r>
              <a:rPr lang="ru-RU" altLang="ru-RU" sz="2800" smtClean="0"/>
              <a:t>Наркотики толкают людей на кражи и насилие.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altLang="ru-RU" sz="2800" smtClean="0"/>
          </a:p>
        </p:txBody>
      </p:sp>
      <p:pic>
        <p:nvPicPr>
          <p:cNvPr id="28676" name="Picture 4" descr="24132_F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500438"/>
            <a:ext cx="576103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1916113"/>
            <a:ext cx="5483225" cy="45339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7"/>
              <a:defRPr/>
            </a:pPr>
            <a:r>
              <a:rPr lang="ru-RU" altLang="ru-RU" sz="2800" dirty="0" smtClean="0"/>
              <a:t>Наркотики являются источником многих заболеваний и приводят к преждевременной смерти.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7"/>
              <a:defRPr/>
            </a:pPr>
            <a:r>
              <a:rPr lang="ru-RU" altLang="ru-RU" sz="2800" dirty="0" smtClean="0"/>
              <a:t>Наркотики разрушают семьи.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7"/>
              <a:defRPr/>
            </a:pPr>
            <a:r>
              <a:rPr lang="ru-RU" altLang="ru-RU" sz="2800" dirty="0" smtClean="0"/>
              <a:t>Наркотики приводят к уродствам у детей.</a:t>
            </a:r>
          </a:p>
          <a:p>
            <a:pPr marL="609600" indent="-609600" eaLnBrk="1" hangingPunct="1">
              <a:defRPr/>
            </a:pPr>
            <a:endParaRPr lang="ru-RU" altLang="ru-RU" sz="2800" dirty="0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Девять причин сказать </a:t>
            </a:r>
            <a:r>
              <a:rPr lang="ru-RU" altLang="ru-RU" sz="5400" smtClean="0">
                <a:solidFill>
                  <a:srgbClr val="CC0000"/>
                </a:solidFill>
              </a:rPr>
              <a:t>«</a:t>
            </a:r>
            <a:r>
              <a:rPr lang="ru-RU" altLang="ru-RU" smtClean="0">
                <a:solidFill>
                  <a:srgbClr val="CC0000"/>
                </a:solidFill>
              </a:rPr>
              <a:t>нет</a:t>
            </a:r>
            <a:r>
              <a:rPr lang="ru-RU" altLang="ru-RU" sz="5400" smtClean="0">
                <a:solidFill>
                  <a:srgbClr val="CC0000"/>
                </a:solidFill>
              </a:rPr>
              <a:t>»</a:t>
            </a:r>
            <a:r>
              <a:rPr lang="ru-RU" altLang="ru-RU" sz="4000" smtClean="0"/>
              <a:t> наркотикам</a:t>
            </a:r>
          </a:p>
        </p:txBody>
      </p:sp>
      <p:pic>
        <p:nvPicPr>
          <p:cNvPr id="29700" name="Picture 5" descr="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76475"/>
            <a:ext cx="32766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smtClean="0"/>
              <a:t>Сделайте </a:t>
            </a:r>
            <a:br>
              <a:rPr lang="ru-RU" altLang="ru-RU" sz="4800" smtClean="0"/>
            </a:br>
            <a:r>
              <a:rPr lang="ru-RU" altLang="ru-RU" sz="4800" smtClean="0"/>
              <a:t>свой </a:t>
            </a:r>
            <a:br>
              <a:rPr lang="ru-RU" altLang="ru-RU" sz="4800" smtClean="0"/>
            </a:br>
            <a:r>
              <a:rPr lang="ru-RU" altLang="ru-RU" sz="4800" smtClean="0"/>
              <a:t>правильный </a:t>
            </a:r>
            <a:br>
              <a:rPr lang="ru-RU" altLang="ru-RU" sz="4800" smtClean="0"/>
            </a:br>
            <a:r>
              <a:rPr lang="ru-RU" altLang="ru-RU" sz="4800" smtClean="0"/>
              <a:t>выбор!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33375"/>
            <a:ext cx="8229600" cy="2952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Благодарим за внимание!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b="1" i="1" smtClean="0"/>
              <a:t>Юридическое понятие</a:t>
            </a:r>
            <a:br>
              <a:rPr lang="ru-RU" altLang="ru-RU" sz="4000" b="1" i="1" smtClean="0"/>
            </a:br>
            <a:endParaRPr lang="ru-RU" altLang="ru-RU" sz="4000" b="1" i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Наркотик – это любое вещество, которое вызывает привыкание. Употребление таких веществ ограничено законом.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b="1" i="1" smtClean="0"/>
              <a:t>Химическое понятие</a:t>
            </a:r>
            <a:br>
              <a:rPr lang="ru-RU" altLang="ru-RU" sz="4000" b="1" i="1" smtClean="0"/>
            </a:br>
            <a:endParaRPr lang="ru-RU" altLang="ru-RU" sz="4000" b="1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Наркотики – органические вещества, которые выделяют из опия (высохшего на воздухе сока опийного мака), а также спирты, ароматические вещества, синтетические опиеподобные соединения и их производные.</a:t>
            </a:r>
          </a:p>
          <a:p>
            <a:pPr eaLnBrk="1" hangingPunct="1">
              <a:defRPr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Какие вещества могут вызвать «онемение, оцепенение»?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3075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b="1" smtClean="0"/>
              <a:t>Табак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smtClean="0"/>
              <a:t>Курящие – это не «взрослые» люди, а рабы привычки. Основное вещество в табаке - </a:t>
            </a:r>
            <a:r>
              <a:rPr lang="ru-RU" altLang="ru-RU" sz="2400" b="1" smtClean="0"/>
              <a:t>никотин</a:t>
            </a:r>
            <a:r>
              <a:rPr lang="ru-RU" altLang="ru-RU" sz="2400" smtClean="0"/>
              <a:t>. В одной сигарете содержится 10-15 мг никотина. Никотин – сильный яд.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b="1" smtClean="0">
                <a:solidFill>
                  <a:srgbClr val="CC0000"/>
                </a:solidFill>
              </a:rPr>
              <a:t>Что ждет курильщика?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400" smtClean="0"/>
              <a:t>Инфаркт, заболевания сосудов и мозга, экзема, больные дети…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400" smtClean="0"/>
          </a:p>
        </p:txBody>
      </p:sp>
      <p:pic>
        <p:nvPicPr>
          <p:cNvPr id="8196" name="Picture 7" descr="_39816701_0203_smokin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557338"/>
            <a:ext cx="2987675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060508_31713_05994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581525"/>
            <a:ext cx="340995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Алкогольные напитки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67691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/>
              <a:t>Спирт, водка, вино, пиво, коктейли…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Алкоголизм – это болезнь, известная давно. Спиртные напитки содержат не только этиловый спирт, но и ядовитые сивушные масла. Метиловый спирт– яд, который вызывает отравление, слепоту, смерть.</a:t>
            </a:r>
          </a:p>
        </p:txBody>
      </p:sp>
      <p:pic>
        <p:nvPicPr>
          <p:cNvPr id="9220" name="Picture 5" descr="_42422792_teens_drinking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214438"/>
            <a:ext cx="22939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small_65400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078288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Растворители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4656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Токсикомания – это вдыхание паров растворителей (толуол, бензол, бензин), различных средств бытовой химии (клеи, лаки и пр.). </a:t>
            </a:r>
          </a:p>
          <a:p>
            <a:pPr eaLnBrk="1" hangingPunct="1">
              <a:defRPr/>
            </a:pPr>
            <a:r>
              <a:rPr lang="ru-RU" altLang="ru-RU" smtClean="0"/>
              <a:t>При первых вдохах появляются головная боль, тошнота, может быть рвота, нарушение координации, насморк </a:t>
            </a:r>
          </a:p>
        </p:txBody>
      </p:sp>
      <p:pic>
        <p:nvPicPr>
          <p:cNvPr id="10244" name="Picture 5" descr="toxi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678363"/>
            <a:ext cx="2195512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Наркотики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Наркотики изменяют поведение и сознание человека – чувства, ощущения, мысли, настроение. Вызывают психическую и физиологическую зависимость.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История возникновения наркотиков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94300" cy="45339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smtClean="0"/>
              <a:t>За шесть тысяч лет до н.э. люди знали психоактивное действие алкоголя и некоторых растений: опиумного мака, листьев кустарника коки, гашиша, листья кофейного дерева, а также некоторых грибов.</a:t>
            </a:r>
          </a:p>
        </p:txBody>
      </p:sp>
      <p:pic>
        <p:nvPicPr>
          <p:cNvPr id="12292" name="Picture 5" descr="ko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989138"/>
            <a:ext cx="2857500" cy="3695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940425" y="58769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/>
              <a:t>Кофейное дерево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12">
      <a:dk1>
        <a:srgbClr val="000000"/>
      </a:dk1>
      <a:lt1>
        <a:srgbClr val="F2F2F2"/>
      </a:lt1>
      <a:dk2>
        <a:srgbClr val="000000"/>
      </a:dk2>
      <a:lt2>
        <a:srgbClr val="D1D1D1"/>
      </a:lt2>
      <a:accent1>
        <a:srgbClr val="CCECFF"/>
      </a:accent1>
      <a:accent2>
        <a:srgbClr val="D3D3D3"/>
      </a:accent2>
      <a:accent3>
        <a:srgbClr val="F7F7F7"/>
      </a:accent3>
      <a:accent4>
        <a:srgbClr val="000000"/>
      </a:accent4>
      <a:accent5>
        <a:srgbClr val="E2F4FF"/>
      </a:accent5>
      <a:accent6>
        <a:srgbClr val="BFBFBF"/>
      </a:accent6>
      <a:hlink>
        <a:srgbClr val="7200E4"/>
      </a:hlink>
      <a:folHlink>
        <a:srgbClr val="003399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0">
        <a:dk1>
          <a:srgbClr val="000000"/>
        </a:dk1>
        <a:lt1>
          <a:srgbClr val="EEEEEE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5F5F5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1">
        <a:dk1>
          <a:srgbClr val="000000"/>
        </a:dk1>
        <a:lt1>
          <a:srgbClr val="F2F2F2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7F7F7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2">
        <a:dk1>
          <a:srgbClr val="000000"/>
        </a:dk1>
        <a:lt1>
          <a:srgbClr val="F2F2F2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D3D3D3"/>
        </a:accent2>
        <a:accent3>
          <a:srgbClr val="F7F7F7"/>
        </a:accent3>
        <a:accent4>
          <a:srgbClr val="000000"/>
        </a:accent4>
        <a:accent5>
          <a:srgbClr val="E2F4FF"/>
        </a:accent5>
        <a:accent6>
          <a:srgbClr val="BFBFBF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487</TotalTime>
  <Words>1043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Wingdings</vt:lpstr>
      <vt:lpstr>Точки</vt:lpstr>
      <vt:lpstr>СКАЖЕМ НАРКОТИКАМ: НЕТ!</vt:lpstr>
      <vt:lpstr>Наркотики – что это?</vt:lpstr>
      <vt:lpstr>Юридическое понятие </vt:lpstr>
      <vt:lpstr>Химическое понятие </vt:lpstr>
      <vt:lpstr>Какие вещества могут вызвать «онемение, оцепенение»?</vt:lpstr>
      <vt:lpstr>Алкогольные напитки</vt:lpstr>
      <vt:lpstr>Растворители</vt:lpstr>
      <vt:lpstr>Наркотики</vt:lpstr>
      <vt:lpstr>История возникновения наркотиков</vt:lpstr>
      <vt:lpstr>Слайд 10</vt:lpstr>
      <vt:lpstr>Химическая сторона вопроса</vt:lpstr>
      <vt:lpstr>Морфин</vt:lpstr>
      <vt:lpstr>Слайд 13</vt:lpstr>
      <vt:lpstr>Героин</vt:lpstr>
      <vt:lpstr>Гашиш, анаша, марихуана</vt:lpstr>
      <vt:lpstr>Экстази</vt:lpstr>
      <vt:lpstr>Чем опасны наркотики?</vt:lpstr>
      <vt:lpstr>Слайд 18</vt:lpstr>
      <vt:lpstr>Слайд 19</vt:lpstr>
      <vt:lpstr>Возраст и наркомания</vt:lpstr>
      <vt:lpstr>Преступления, совершенные в состоянии наркотического опьянения</vt:lpstr>
      <vt:lpstr>Лечение наркомании</vt:lpstr>
      <vt:lpstr>Лечение наркомании</vt:lpstr>
      <vt:lpstr>Девять причин сказать «нет» наркотикам</vt:lpstr>
      <vt:lpstr>Девять причин сказать «нет» наркотикам</vt:lpstr>
      <vt:lpstr>Девять причин сказать «нет» наркотикам</vt:lpstr>
      <vt:lpstr>Сделайте  свой  правильный  выбор!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СКАЖЕМ НАРКОТИКАМ: НЕТ</dc:title>
  <dc:creator>Судайская средняя</dc:creator>
  <cp:lastModifiedBy>Пользователь</cp:lastModifiedBy>
  <cp:revision>22</cp:revision>
  <dcterms:created xsi:type="dcterms:W3CDTF">2008-11-27T15:00:30Z</dcterms:created>
  <dcterms:modified xsi:type="dcterms:W3CDTF">2021-10-29T07:41:04Z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Документ</vt:lpwstr>
  </property>
</Properties>
</file>