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4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1621D-362F-46CC-A2DB-886CD5D562F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C9B7-6AED-46E6-A3BD-B9919694C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BFEF-11E4-44B5-8B89-D5F27C3A0DDA}" type="datetimeFigureOut">
              <a:rPr lang="ru-RU" smtClean="0"/>
              <a:pPr/>
              <a:t>14.10.2010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35F2-3D2A-4420-BE6A-21F495A96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90%D0%BB%D0%B5%D0%BA%D1%81%D0%B0%D0%BD%D0%B4%D1%80_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5%D1%80%D1%81%D1%82%D0%B0" TargetMode="External"/><Relationship Id="rId2" Type="http://schemas.openxmlformats.org/officeDocument/2006/relationships/hyperlink" Target="http://ru.wikipedia.org/wiki/1818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8%D0%BD%D1%81%D1%82%D0%B5%D1%80%D0%B1%D1%83%D1%80%D0%B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2%D0%B5%D0%BB%D0%B8%D0%BA%D0%B8%D0%B9_%D0%9D%D0%BE%D0%B2%D0%B3%D0%BE%D1%80%D0%BE%D0%B4" TargetMode="External"/><Relationship Id="rId4" Type="http://schemas.openxmlformats.org/officeDocument/2006/relationships/hyperlink" Target="http://ru.wikipedia.org/wiki/%D0%A2%D1%8B%D1%81%D1%8F%D1%87%D0%B5%D0%BB%D0%B5%D1%82%D0%B8%D0%B5_%D0%A0%D0%BE%D1%81%D1%81%D0%B8%D0%B8_(%D0%BF%D0%B0%D0%BC%D1%8F%D1%82%D0%BD%D0%B8%D0%BA)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1%D0%BE%D1%80%D0%BE%D0%B4%D0%B8%D0%BD%D1%81%D0%BA%D0%B8%D0%B9_%D0%B2%D0%BE%D0%B5%D0%BD%D0%BD%D0%BE-%D0%B8%D1%81%D1%82%D0%BE%D1%80%D0%B8%D1%87%D0%B5%D1%81%D0%BA%D0%B8%D0%B9_%D0%BC%D1%83%D0%B7%D0%B5%D0%B9-%D0%B7%D0%B0%D0%BF%D0%BE%D0%B2%D0%B5%D0%B4%D0%BD%D0%B8%D0%BA" TargetMode="External"/><Relationship Id="rId4" Type="http://schemas.openxmlformats.org/officeDocument/2006/relationships/hyperlink" Target="http://ru.wikipedia.org/wiki/%D0%92%D0%B0%D0%BB%D1%8C%D1%85%D0%B0%D0%BB%D0%BB%D0%B0_(%D0%B7%D0%B0%D0%BB_%D1%81%D0%BB%D0%B0%D0%B2%D1%8B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ono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ndirxix.narod.ru/" TargetMode="External"/><Relationship Id="rId5" Type="http://schemas.openxmlformats.org/officeDocument/2006/relationships/hyperlink" Target="http://www.google.ru/imglanding?q" TargetMode="External"/><Relationship Id="rId4" Type="http://schemas.openxmlformats.org/officeDocument/2006/relationships/hyperlink" Target="http://www.napoleonbonapart.narod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E%D1%80%D0%BC%D0%B0%D0%BD%D0%B4%D0%B8%D1%8F_(%D0%B3%D0%B5%D1%80%D1%86%D0%BE%D0%B3%D1%81%D1%82%D0%B2%D0%BE)" TargetMode="External"/><Relationship Id="rId3" Type="http://schemas.openxmlformats.org/officeDocument/2006/relationships/hyperlink" Target="http://ru.wikipedia.org/wiki/%D0%A8%D1%8F%D1%83%D0%BB%D1%8F%D0%B9%D1%81%D0%BA%D0%B8%D0%B9_%D1%83%D0%B5%D0%B7%D0%B4" TargetMode="External"/><Relationship Id="rId7" Type="http://schemas.openxmlformats.org/officeDocument/2006/relationships/hyperlink" Target="http://ru.wikipedia.org/wiki/%D0%93%D0%B0%D0%BD%D0%B7%D0%B0" TargetMode="External"/><Relationship Id="rId2" Type="http://schemas.openxmlformats.org/officeDocument/2006/relationships/hyperlink" Target="http://ru.wikipedia.org/wiki/%D0%9F%D0%B0%D0%BC%D1%83%D1%88%D0%B8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5%D0%BC%D1%86%D1%8B" TargetMode="External"/><Relationship Id="rId5" Type="http://schemas.openxmlformats.org/officeDocument/2006/relationships/hyperlink" Target="http://ru.wikipedia.org/wiki/%D0%91%D1%8E%D1%80%D0%B3%D0%B5%D1%80%D1%8B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ru.wikipedia.org/wiki/%D0%9B%D0%B8%D1%82%D0%B2%D0%B0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ru.wikipedia.org/wiki/1790_%D0%B3%D0%BE%D0%B4" TargetMode="External"/><Relationship Id="rId7" Type="http://schemas.openxmlformats.org/officeDocument/2006/relationships/hyperlink" Target="http://ru.wikipedia.org/wiki/%D0%A4%D0%B8%D0%BD%D0%BB%D1%8F%D0%BD%D0%B4%D0%B8%D1%8F" TargetMode="External"/><Relationship Id="rId2" Type="http://schemas.openxmlformats.org/officeDocument/2006/relationships/hyperlink" Target="http://ru.wikipedia.org/wiki/1788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1%83%D1%81%D1%81%D0%BA%D0%BE-%D1%88%D0%B2%D0%B5%D0%B4%D1%81%D0%BA%D0%B0%D1%8F_%D0%B2%D0%BE%D0%B9%D0%BD%D0%B0_1808%E2%80%941809" TargetMode="External"/><Relationship Id="rId5" Type="http://schemas.openxmlformats.org/officeDocument/2006/relationships/hyperlink" Target="http://ru.wikipedia.org/wiki/%D0%94%D0%B8%D0%B2%D0%B8%D0%B7%D0%B8%D1%8F" TargetMode="External"/><Relationship Id="rId4" Type="http://schemas.openxmlformats.org/officeDocument/2006/relationships/hyperlink" Target="http://ru.wikipedia.org/wiki/%D0%9D%D0%B0%D0%BF%D0%BE%D0%BB%D0%B5%D0%BE%D0%B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Михаил Богданович Барклай-де-Толли</a:t>
            </a:r>
            <a:endParaRPr lang="ru-RU" sz="48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Mistral" pitchFamily="66" charset="0"/>
            </a:endParaRPr>
          </a:p>
        </p:txBody>
      </p:sp>
      <p:pic>
        <p:nvPicPr>
          <p:cNvPr id="11266" name="Picture 2" descr="Barclay1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4024324" cy="482918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-857288" y="350043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Segoe Print" pitchFamily="2" charset="0"/>
              </a:rPr>
              <a:t> </a:t>
            </a:r>
            <a:endParaRPr lang="ru-RU" sz="4000" dirty="0"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000372"/>
            <a:ext cx="50289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(1761 – 1818) 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785926"/>
            <a:ext cx="680084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Многое пережил Барклай-де-Толли за эти дни, и, по свидетельству очевидцев, в день Бородинского сражения он искал смерти. Одетый в вышитый золотом генеральский мундир при всех орденах и звездах, он руководил действиями правого фланга русской армии с таким спокойствием, искусством и энергией, что вернул себе доверие всей армии. </a:t>
            </a:r>
          </a:p>
        </p:txBody>
      </p:sp>
      <p:pic>
        <p:nvPicPr>
          <p:cNvPr id="22532" name="Picture 4" descr="http://www.childlib.ru/dep-resourses/images-resources/1812-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28575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642918"/>
            <a:ext cx="53720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Барклай написал длинное письмо царю 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  <a:hlinkClick r:id="rId2" tooltip="Александр I"/>
              </a:rPr>
              <a:t>Александру I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, в котором попытался изложить своё видение войны и причины отступления русских армий. В ответ он получил дружески расположенное письмо российского императора, в котором Александр признал правильность действий Барклая на посту командующего 1-й армией.</a:t>
            </a:r>
          </a:p>
        </p:txBody>
      </p:sp>
      <p:pic>
        <p:nvPicPr>
          <p:cNvPr id="24578" name="Picture 2" descr="http://www.biografija.ru/pictures/m_316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3357585" cy="4471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86766" cy="4525963"/>
          </a:xfrm>
        </p:spPr>
        <p:txBody>
          <a:bodyPr/>
          <a:lstStyle/>
          <a:p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В начале 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  <a:hlinkClick r:id="rId2" tooltip="1818 год"/>
              </a:rPr>
              <a:t>1818 года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 Барклай испросил позволения отправиться в Германию для лечения на минеральных водах, но, не доехав до места, 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скончался 14 (26) мая в возрасте 57 лет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 на мызе </a:t>
            </a:r>
            <a:r>
              <a:rPr lang="ru-RU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Штилитцен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 </a:t>
            </a:r>
            <a:r>
              <a:rPr lang="ru-RU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в 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шести 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  <a:hlinkClick r:id="rId3" tooltip="Верста"/>
              </a:rPr>
              <a:t>верстах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 от города </a:t>
            </a:r>
            <a:r>
              <a:rPr lang="ru-RU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  <a:hlinkClick r:id="rId4" tooltip="Инстербург"/>
              </a:rPr>
              <a:t>Инстербург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Памятники Барклаю-де-Толли</a:t>
            </a:r>
            <a:br>
              <a:rPr lang="ru-RU" sz="36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</a:br>
            <a:endParaRPr lang="ru-RU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egoe Print" pitchFamily="2" charset="0"/>
            </a:endParaRPr>
          </a:p>
        </p:txBody>
      </p:sp>
      <p:pic>
        <p:nvPicPr>
          <p:cNvPr id="25602" name="Picture 2" descr="Файл:Barclay de tol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74241">
            <a:off x="412111" y="1028286"/>
            <a:ext cx="3429024" cy="5143536"/>
          </a:xfrm>
          <a:prstGeom prst="rect">
            <a:avLst/>
          </a:prstGeom>
          <a:noFill/>
        </p:spPr>
      </p:pic>
      <p:pic>
        <p:nvPicPr>
          <p:cNvPr id="25604" name="Picture 4" descr="Файл:1000 Barkla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57232"/>
            <a:ext cx="295275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8148" y="2214554"/>
            <a:ext cx="1285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Print" pitchFamily="2" charset="0"/>
              </a:rPr>
              <a:t>Барклай-де-Толли </a:t>
            </a:r>
            <a:r>
              <a:rPr lang="ru-RU" dirty="0" smtClean="0">
                <a:latin typeface="Segoe Print" pitchFamily="2" charset="0"/>
              </a:rPr>
              <a:t>на   </a:t>
            </a:r>
            <a:r>
              <a:rPr lang="ru-RU" u="sng" dirty="0" smtClean="0">
                <a:latin typeface="Segoe Print" pitchFamily="2" charset="0"/>
                <a:hlinkClick r:id="rId4" tooltip="Тысячелетие России (памятник)"/>
              </a:rPr>
              <a:t>Памятнике </a:t>
            </a:r>
            <a:r>
              <a:rPr lang="ru-RU" u="sng" dirty="0">
                <a:latin typeface="Segoe Print" pitchFamily="2" charset="0"/>
                <a:hlinkClick r:id="rId4" tooltip="Тысячелетие России (памятник)"/>
              </a:rPr>
              <a:t>«1000-летие России»</a:t>
            </a:r>
            <a:r>
              <a:rPr lang="ru-RU" dirty="0">
                <a:latin typeface="Segoe Print" pitchFamily="2" charset="0"/>
              </a:rPr>
              <a:t> в </a:t>
            </a:r>
            <a:r>
              <a:rPr lang="ru-RU" dirty="0">
                <a:latin typeface="Segoe Print" pitchFamily="2" charset="0"/>
                <a:hlinkClick r:id="rId5" tooltip="Великий Новгород"/>
              </a:rPr>
              <a:t>Великом Новгороде</a:t>
            </a:r>
            <a:endParaRPr lang="ru-RU" dirty="0">
              <a:latin typeface="Segoe Print" pitchFamily="2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V="1">
            <a:off x="7858148" y="200024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868" y="5500702"/>
            <a:ext cx="1143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Print" pitchFamily="2" charset="0"/>
              </a:rPr>
              <a:t>Памятник в Санкт-Петербурге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3929058" y="521495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Файл:Баркла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213">
            <a:off x="285720" y="428604"/>
            <a:ext cx="3199180" cy="4286280"/>
          </a:xfrm>
          <a:prstGeom prst="rect">
            <a:avLst/>
          </a:prstGeom>
          <a:noFill/>
        </p:spPr>
      </p:pic>
      <p:pic>
        <p:nvPicPr>
          <p:cNvPr id="28676" name="Picture 4" descr="Файл:Barclay de Tolly Borodi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7166"/>
            <a:ext cx="428625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52149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Print" pitchFamily="2" charset="0"/>
              </a:rPr>
              <a:t>Бюст в </a:t>
            </a:r>
            <a:r>
              <a:rPr lang="ru-RU" u="sng" dirty="0">
                <a:latin typeface="Segoe Print" pitchFamily="2" charset="0"/>
                <a:hlinkClick r:id="rId4" tooltip="Вальхалла (зал славы)"/>
              </a:rPr>
              <a:t>Вальхалле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6211669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Print" pitchFamily="2" charset="0"/>
              </a:rPr>
              <a:t>Бюст перед главным зданием </a:t>
            </a:r>
            <a:r>
              <a:rPr lang="ru-RU" u="sng" dirty="0">
                <a:latin typeface="Segoe Print" pitchFamily="2" charset="0"/>
                <a:hlinkClick r:id="rId5" tooltip="Бородинский военно-исторический музей-заповедник"/>
              </a:rPr>
              <a:t>Бородинского музея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egoe Print" pitchFamily="2" charset="0"/>
                <a:hlinkClick r:id="rId2"/>
              </a:rPr>
              <a:t>http://ru.wikipedia.org</a:t>
            </a:r>
            <a:endParaRPr lang="ru-RU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dirty="0" smtClean="0">
                <a:latin typeface="Segoe Print" pitchFamily="2" charset="0"/>
                <a:hlinkClick r:id="rId3"/>
              </a:rPr>
              <a:t>http://www.hrono.ru</a:t>
            </a:r>
            <a:endParaRPr lang="ru-RU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dirty="0" smtClean="0">
                <a:latin typeface="Segoe Print" pitchFamily="2" charset="0"/>
                <a:hlinkClick r:id="rId4"/>
              </a:rPr>
              <a:t>http://www.napoleonbonapart.narod.ru</a:t>
            </a:r>
            <a:endParaRPr lang="ru-RU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dirty="0" smtClean="0">
                <a:latin typeface="Segoe Print" pitchFamily="2" charset="0"/>
                <a:hlinkClick r:id="rId5"/>
              </a:rPr>
              <a:t>http://www.google.ru/imglanding?q</a:t>
            </a:r>
            <a:endParaRPr lang="ru-RU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dirty="0" smtClean="0">
                <a:latin typeface="Segoe Print" pitchFamily="2" charset="0"/>
                <a:hlinkClick r:id="rId6"/>
              </a:rPr>
              <a:t>http://mundirxix.narod.ru/</a:t>
            </a:r>
            <a:endParaRPr lang="ru-RU" dirty="0" smtClean="0">
              <a:latin typeface="Segoe Print" pitchFamily="2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Segoe Print" pitchFamily="2" charset="0"/>
              </a:rPr>
              <a:t/>
            </a:r>
            <a:br>
              <a:rPr lang="ru-RU" dirty="0">
                <a:latin typeface="Segoe Print" pitchFamily="2" charset="0"/>
              </a:rPr>
            </a:br>
            <a:endParaRPr lang="ru-RU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42852"/>
            <a:ext cx="23535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Биография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1934" y="1571612"/>
            <a:ext cx="50720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latin typeface="Segoe Print" pitchFamily="2" charset="0"/>
              </a:rPr>
              <a:t>Михаил </a:t>
            </a:r>
            <a:r>
              <a:rPr lang="ru-RU" sz="2500" b="1" dirty="0">
                <a:latin typeface="Segoe Print" pitchFamily="2" charset="0"/>
              </a:rPr>
              <a:t>Богданович </a:t>
            </a:r>
            <a:r>
              <a:rPr lang="ru-RU" sz="2500" b="1" dirty="0" smtClean="0">
                <a:latin typeface="Segoe Print" pitchFamily="2" charset="0"/>
              </a:rPr>
              <a:t>     Барклай-де-Толли </a:t>
            </a:r>
            <a:r>
              <a:rPr lang="ru-RU" sz="2500" dirty="0" smtClean="0">
                <a:latin typeface="Segoe Print" pitchFamily="2" charset="0"/>
              </a:rPr>
              <a:t>родился в </a:t>
            </a:r>
            <a:r>
              <a:rPr lang="ru-RU" sz="2500" dirty="0">
                <a:latin typeface="Segoe Print" pitchFamily="2" charset="0"/>
              </a:rPr>
              <a:t>поместье </a:t>
            </a:r>
            <a:r>
              <a:rPr lang="ru-RU" sz="2500" dirty="0" err="1" smtClean="0">
                <a:latin typeface="Segoe Print" pitchFamily="2" charset="0"/>
                <a:hlinkClick r:id="rId2" tooltip="Памушис"/>
              </a:rPr>
              <a:t>Памушис</a:t>
            </a:r>
            <a:r>
              <a:rPr lang="ru-RU" sz="2500" dirty="0">
                <a:latin typeface="Segoe Print" pitchFamily="2" charset="0"/>
              </a:rPr>
              <a:t> </a:t>
            </a:r>
            <a:r>
              <a:rPr lang="ru-RU" sz="2500" dirty="0" smtClean="0">
                <a:latin typeface="Segoe Print" pitchFamily="2" charset="0"/>
              </a:rPr>
              <a:t> в </a:t>
            </a:r>
            <a:r>
              <a:rPr lang="ru-RU" sz="2500" dirty="0" err="1" smtClean="0">
                <a:latin typeface="Segoe Print" pitchFamily="2" charset="0"/>
                <a:hlinkClick r:id="rId3" tooltip="Шяуляйский уезд"/>
              </a:rPr>
              <a:t>Шяуляйскогом</a:t>
            </a:r>
            <a:r>
              <a:rPr lang="ru-RU" sz="2500" dirty="0" smtClean="0">
                <a:latin typeface="Segoe Print" pitchFamily="2" charset="0"/>
                <a:hlinkClick r:id="rId3" tooltip="Шяуляйский уезд"/>
              </a:rPr>
              <a:t> уезде</a:t>
            </a:r>
            <a:r>
              <a:rPr lang="ru-RU" sz="2500" dirty="0">
                <a:latin typeface="Segoe Print" pitchFamily="2" charset="0"/>
              </a:rPr>
              <a:t> </a:t>
            </a:r>
            <a:r>
              <a:rPr lang="ru-RU" sz="2500" u="sng" dirty="0" smtClean="0">
                <a:latin typeface="Segoe Print" pitchFamily="2" charset="0"/>
                <a:hlinkClick r:id="rId4" tooltip="Литва"/>
              </a:rPr>
              <a:t>Литвы</a:t>
            </a:r>
            <a:r>
              <a:rPr lang="ru-RU" sz="2500" dirty="0" smtClean="0">
                <a:latin typeface="Segoe Print" pitchFamily="2" charset="0"/>
              </a:rPr>
              <a:t>, происходит</a:t>
            </a:r>
            <a:r>
              <a:rPr lang="ru-RU" sz="2500" dirty="0">
                <a:latin typeface="Segoe Print" pitchFamily="2" charset="0"/>
              </a:rPr>
              <a:t> из </a:t>
            </a:r>
            <a:r>
              <a:rPr lang="ru-RU" sz="2500" dirty="0" smtClean="0">
                <a:latin typeface="Segoe Print" pitchFamily="2" charset="0"/>
                <a:hlinkClick r:id="rId5" tooltip="Бюргеры"/>
              </a:rPr>
              <a:t>бюргерской</a:t>
            </a:r>
            <a:r>
              <a:rPr lang="ru-RU" sz="2500" dirty="0" smtClean="0">
                <a:latin typeface="Segoe Print" pitchFamily="2" charset="0"/>
              </a:rPr>
              <a:t>              </a:t>
            </a:r>
            <a:r>
              <a:rPr lang="ru-RU" sz="2500" dirty="0" smtClean="0">
                <a:latin typeface="Segoe Print" pitchFamily="2" charset="0"/>
                <a:hlinkClick r:id="rId6" tooltip="Немцы"/>
              </a:rPr>
              <a:t>немецкой</a:t>
            </a:r>
            <a:r>
              <a:rPr lang="ru-RU" sz="2500" dirty="0">
                <a:latin typeface="Segoe Print" pitchFamily="2" charset="0"/>
              </a:rPr>
              <a:t> </a:t>
            </a:r>
            <a:r>
              <a:rPr lang="ru-RU" sz="2500" dirty="0">
                <a:latin typeface="Segoe Print" pitchFamily="2" charset="0"/>
                <a:hlinkClick r:id="rId7" tooltip="Ганза"/>
              </a:rPr>
              <a:t>ганзейской</a:t>
            </a:r>
            <a:r>
              <a:rPr lang="ru-RU" sz="2500" dirty="0">
                <a:latin typeface="Segoe Print" pitchFamily="2" charset="0"/>
              </a:rPr>
              <a:t> </a:t>
            </a:r>
            <a:endParaRPr lang="ru-RU" sz="2500" dirty="0" smtClean="0">
              <a:latin typeface="Segoe Print" pitchFamily="2" charset="0"/>
            </a:endParaRPr>
          </a:p>
          <a:p>
            <a:r>
              <a:rPr lang="ru-RU" sz="2500" dirty="0" smtClean="0">
                <a:latin typeface="Segoe Print" pitchFamily="2" charset="0"/>
              </a:rPr>
              <a:t>семьи </a:t>
            </a:r>
            <a:r>
              <a:rPr lang="ru-RU" sz="2500" dirty="0">
                <a:latin typeface="Segoe Print" pitchFamily="2" charset="0"/>
              </a:rPr>
              <a:t>де </a:t>
            </a:r>
            <a:r>
              <a:rPr lang="ru-RU" sz="2500" dirty="0" smtClean="0">
                <a:latin typeface="Segoe Print" pitchFamily="2" charset="0"/>
              </a:rPr>
              <a:t>Толли, являющейся </a:t>
            </a:r>
            <a:r>
              <a:rPr lang="ru-RU" sz="2500" dirty="0">
                <a:latin typeface="Segoe Print" pitchFamily="2" charset="0"/>
              </a:rPr>
              <a:t>ответвлением старинного дворянского шотландского рода </a:t>
            </a:r>
            <a:r>
              <a:rPr lang="ru-RU" sz="2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Барклай</a:t>
            </a:r>
            <a:r>
              <a:rPr lang="ru-RU" sz="2500" dirty="0">
                <a:latin typeface="Segoe Print" pitchFamily="2" charset="0"/>
              </a:rPr>
              <a:t> с </a:t>
            </a:r>
            <a:r>
              <a:rPr lang="ru-RU" sz="2500" dirty="0" smtClean="0">
                <a:latin typeface="Segoe Print" pitchFamily="2" charset="0"/>
                <a:hlinkClick r:id="rId8" tooltip="Нормандия (герцогство)"/>
              </a:rPr>
              <a:t>норманнскими</a:t>
            </a:r>
            <a:endParaRPr lang="ru-RU" sz="2500" dirty="0" smtClean="0">
              <a:latin typeface="Segoe Print" pitchFamily="2" charset="0"/>
            </a:endParaRPr>
          </a:p>
          <a:p>
            <a:r>
              <a:rPr lang="ru-RU" sz="2500" dirty="0">
                <a:latin typeface="Segoe Print" pitchFamily="2" charset="0"/>
              </a:rPr>
              <a:t> </a:t>
            </a:r>
            <a:r>
              <a:rPr lang="ru-RU" sz="2500" dirty="0" smtClean="0">
                <a:latin typeface="Segoe Print" pitchFamily="2" charset="0"/>
              </a:rPr>
              <a:t>                   </a:t>
            </a:r>
            <a:r>
              <a:rPr lang="ru-RU" sz="2500" dirty="0">
                <a:latin typeface="Segoe Print" pitchFamily="2" charset="0"/>
              </a:rPr>
              <a:t> </a:t>
            </a:r>
            <a:r>
              <a:rPr lang="ru-RU" sz="2500" dirty="0" smtClean="0">
                <a:latin typeface="Segoe Print" pitchFamily="2" charset="0"/>
              </a:rPr>
              <a:t>корнями</a:t>
            </a:r>
            <a:endParaRPr lang="ru-RU" sz="2500" dirty="0">
              <a:latin typeface="Segoe Print" pitchFamily="2" charset="0"/>
            </a:endParaRPr>
          </a:p>
        </p:txBody>
      </p:sp>
      <p:pic>
        <p:nvPicPr>
          <p:cNvPr id="15362" name="Picture 2" descr="http://upload.wikimedia.org/wikipedia/commons/thumb/e/ef/Barclay_de_Tolly_%28Dawe%29.jpg/220px-Barclay_de_Tolly_%28Dawe%2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857232"/>
            <a:ext cx="2832135" cy="507209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bark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34" y="6143644"/>
            <a:ext cx="2540004" cy="571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arklai_k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3247182" cy="392909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572000" y="117693"/>
            <a:ext cx="37147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В трехлетнем возрасте Барклай </a:t>
            </a:r>
          </a:p>
          <a:p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был отправлен в Петербург к своему дяде, бригадиру русской армии фон </a:t>
            </a:r>
            <a:r>
              <a:rPr lang="ru-RU" sz="2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Вермелену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, который дал ему первоначальное общее и военное образование. В 14 лет был определен на службу в Псковский карабинерный полк и через два года упорной учебы и безупречной службы стал офицером.</a:t>
            </a:r>
            <a:endParaRPr lang="ru-RU" sz="2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457200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Гравюра неизвестного автора. 1810-е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На военной службе</a:t>
            </a:r>
            <a:br>
              <a:rPr lang="ru-RU" sz="48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</a:br>
            <a:endParaRPr lang="ru-RU" sz="48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214422"/>
            <a:ext cx="458626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>
                <a:latin typeface="Segoe Print" pitchFamily="2" charset="0"/>
              </a:rPr>
              <a:t> </a:t>
            </a:r>
            <a:r>
              <a:rPr lang="ru-RU" sz="3400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В</a:t>
            </a:r>
            <a:r>
              <a:rPr lang="ru-RU" sz="3400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 1776, в 1778</a:t>
            </a:r>
            <a:r>
              <a:rPr lang="ru-RU" sz="34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 был произведён в корнеты, и только через восемь лет — в следующий офицерский чин — поручика. Незнатное происхождение Барклая сказалось в его продвижении по службе, ему понадобилось более двадцати лет, чтобы достигнуть чина полковника. В 1786 г. переведён в Финляндский егерский корпус.</a:t>
            </a:r>
          </a:p>
        </p:txBody>
      </p:sp>
      <p:pic>
        <p:nvPicPr>
          <p:cNvPr id="17410" name="Picture 2" descr="http://www.hrono.ru/img/19vek/barklai_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2857500" cy="32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357166"/>
            <a:ext cx="6286512" cy="45259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Segoe Print" pitchFamily="2" charset="0"/>
              </a:rPr>
              <a:t>В </a:t>
            </a:r>
            <a:r>
              <a:rPr lang="ru-RU" sz="2400" dirty="0">
                <a:latin typeface="Segoe Print" pitchFamily="2" charset="0"/>
                <a:hlinkClick r:id="rId2" tooltip="1788 год"/>
              </a:rPr>
              <a:t>1788 году</a:t>
            </a:r>
            <a:r>
              <a:rPr lang="ru-RU" sz="2400" dirty="0">
                <a:latin typeface="Segoe Print" pitchFamily="2" charset="0"/>
              </a:rPr>
              <a:t> назначен </a:t>
            </a:r>
            <a:r>
              <a:rPr lang="ru-RU" sz="2400" dirty="0" err="1" smtClean="0">
                <a:latin typeface="Segoe Print" pitchFamily="2" charset="0"/>
              </a:rPr>
              <a:t>генеральс-адъютантом</a:t>
            </a:r>
            <a:endParaRPr lang="ru-RU" sz="2400" dirty="0" smtClean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В </a:t>
            </a:r>
            <a:r>
              <a:rPr lang="ru-RU" sz="2400" dirty="0">
                <a:latin typeface="Segoe Print" pitchFamily="2" charset="0"/>
                <a:hlinkClick r:id="rId3" tooltip="1790 год"/>
              </a:rPr>
              <a:t>1790 году</a:t>
            </a:r>
            <a:r>
              <a:rPr lang="ru-RU" sz="2400" dirty="0">
                <a:latin typeface="Segoe Print" pitchFamily="2" charset="0"/>
              </a:rPr>
              <a:t> переведён в финляндскую армию, в рядах которой участвовал в русско-шведской войне 1788—1790 гг</a:t>
            </a:r>
            <a:r>
              <a:rPr lang="ru-RU" sz="2400" dirty="0" smtClean="0">
                <a:latin typeface="Segoe Print" pitchFamily="2" charset="0"/>
              </a:rPr>
              <a:t>.</a:t>
            </a:r>
          </a:p>
          <a:p>
            <a:r>
              <a:rPr lang="ru-RU" sz="2400" dirty="0">
                <a:latin typeface="Segoe Print" pitchFamily="2" charset="0"/>
              </a:rPr>
              <a:t>В войне с </a:t>
            </a:r>
            <a:r>
              <a:rPr lang="ru-RU" sz="2400" dirty="0">
                <a:latin typeface="Segoe Print" pitchFamily="2" charset="0"/>
                <a:hlinkClick r:id="rId4" tooltip="Наполеон"/>
              </a:rPr>
              <a:t>Наполеоном</a:t>
            </a:r>
            <a:r>
              <a:rPr lang="ru-RU" sz="2400" dirty="0">
                <a:latin typeface="Segoe Print" pitchFamily="2" charset="0"/>
              </a:rPr>
              <a:t> 1806—1807 гг. командовал </a:t>
            </a:r>
            <a:r>
              <a:rPr lang="ru-RU" sz="2400" dirty="0" smtClean="0">
                <a:latin typeface="Segoe Print" pitchFamily="2" charset="0"/>
                <a:hlinkClick r:id="rId5" tooltip="Дивизия"/>
              </a:rPr>
              <a:t>дивизией</a:t>
            </a:r>
            <a:endParaRPr lang="ru-RU" sz="2400" dirty="0" smtClean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В </a:t>
            </a:r>
            <a:r>
              <a:rPr lang="ru-RU" sz="2400" dirty="0">
                <a:latin typeface="Segoe Print" pitchFamily="2" charset="0"/>
                <a:hlinkClick r:id="rId6" tooltip="Русско-шведская война 1808—1809"/>
              </a:rPr>
              <a:t>русско-шведской войне 1808—1809 гг.</a:t>
            </a:r>
            <a:r>
              <a:rPr lang="ru-RU" sz="2400" dirty="0">
                <a:latin typeface="Segoe Print" pitchFamily="2" charset="0"/>
              </a:rPr>
              <a:t> русские войска под командованием Барклая совершили переход через пролив </a:t>
            </a:r>
            <a:r>
              <a:rPr lang="ru-RU" sz="2400" dirty="0" err="1">
                <a:latin typeface="Segoe Print" pitchFamily="2" charset="0"/>
              </a:rPr>
              <a:t>Кваркен</a:t>
            </a:r>
            <a:r>
              <a:rPr lang="ru-RU" sz="2400" dirty="0">
                <a:latin typeface="Segoe Print" pitchFamily="2" charset="0"/>
              </a:rPr>
              <a:t> в зимнее время, чем заставили шведов вступить в переговоры и уступить </a:t>
            </a:r>
            <a:r>
              <a:rPr lang="ru-RU" sz="2400" dirty="0">
                <a:latin typeface="Segoe Print" pitchFamily="2" charset="0"/>
                <a:hlinkClick r:id="rId7" tooltip="Финляндия"/>
              </a:rPr>
              <a:t>Финляндию</a:t>
            </a:r>
            <a:r>
              <a:rPr lang="ru-RU" sz="2400" dirty="0">
                <a:latin typeface="Segoe Print" pitchFamily="2" charset="0"/>
              </a:rPr>
              <a:t> Российской империи.</a:t>
            </a:r>
          </a:p>
        </p:txBody>
      </p:sp>
      <p:pic>
        <p:nvPicPr>
          <p:cNvPr id="18434" name="Picture 2" descr="Барклай-де-Толл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857232"/>
            <a:ext cx="2842567" cy="414340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357298"/>
            <a:ext cx="5257808" cy="476886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Segoe Print" pitchFamily="2" charset="0"/>
              </a:rPr>
              <a:t>С началом Отечественной войны 1812 г. Барклай-де-Толли получил назначение на должность командующего 1-й Западной армией. 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Как военный министр, он от имени царя имел право давать распоряжения 2-й Западной армии </a:t>
            </a:r>
            <a:r>
              <a:rPr lang="ru-RU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 П.Багратиона</a:t>
            </a:r>
            <a:r>
              <a:rPr lang="ru-RU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.</a:t>
            </a:r>
            <a:r>
              <a:rPr lang="ru-RU" dirty="0">
                <a:latin typeface="Segoe Print" pitchFamily="2" charset="0"/>
              </a:rPr>
              <a:t> Умело отступая, 1-я армия вела оборонительные бои и упорно шла на соединение со 2-й армией. </a:t>
            </a:r>
            <a:endParaRPr lang="ru-RU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egoe Print" pitchFamily="2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14346" y="214290"/>
            <a:ext cx="9358346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Отечественная война 1812 года</a:t>
            </a:r>
            <a:r>
              <a:rPr lang="ru-RU" sz="48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/>
            </a:r>
            <a:br>
              <a:rPr lang="ru-RU" sz="48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</a:br>
            <a:endParaRPr lang="ru-RU" sz="4800" dirty="0">
              <a:latin typeface="Mistral" pitchFamily="66" charset="0"/>
            </a:endParaRPr>
          </a:p>
        </p:txBody>
      </p:sp>
      <p:pic>
        <p:nvPicPr>
          <p:cNvPr id="19462" name="Picture 6" descr="http://mundirxix.narod.ru/gen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285750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25963"/>
          </a:xfrm>
        </p:spPr>
        <p:txBody>
          <a:bodyPr/>
          <a:lstStyle/>
          <a:p>
            <a:r>
              <a:rPr lang="ru-RU" dirty="0"/>
              <a:t>Покидая Барклая в Дриссе, Александр 1 сказал ему: </a:t>
            </a:r>
            <a:r>
              <a:rPr lang="ru-RU" sz="40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"Поручаю вам мою армию. Не забывайте, что у меня нет другой". </a:t>
            </a:r>
            <a:r>
              <a:rPr lang="ru-RU" dirty="0"/>
              <a:t>Избежав больших потерь, войска Барклая и Багратиона 22 июля соединились в Смоленске.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айл:Smolensk18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5715000" cy="542925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571604" y="6072206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Положение войск в начале августа, накануне Смоленского сражения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Недовольство </a:t>
            </a:r>
            <a:r>
              <a:rPr lang="ru-RU" dirty="0"/>
              <a:t>и возмущение Барклаем-де-Толли усиливались. Брат царя Константин, </a:t>
            </a:r>
            <a:r>
              <a:rPr lang="ru-RU" dirty="0" smtClean="0"/>
              <a:t>был </a:t>
            </a:r>
            <a:r>
              <a:rPr lang="ru-RU" dirty="0"/>
              <a:t>особенно резок, заявляя: </a:t>
            </a:r>
            <a:r>
              <a:rPr lang="ru-RU" sz="44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"Не русская кровь течет в том, кто нами командует. А мы, и больно, должны слушать его". </a:t>
            </a:r>
            <a:r>
              <a:rPr lang="ru-RU" dirty="0"/>
              <a:t>Под давлением общественного </a:t>
            </a:r>
            <a:r>
              <a:rPr lang="ru-RU" dirty="0" smtClean="0"/>
              <a:t>мнения 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Print" pitchFamily="2" charset="0"/>
              </a:rPr>
              <a:t>главнокомандующим русской армией был назначен Кутузов</a:t>
            </a:r>
            <a:r>
              <a:rPr lang="ru-RU" dirty="0">
                <a:latin typeface="Segoe Print" pitchFamily="2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325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Михаил Богданович Барклай-де-Толли</vt:lpstr>
      <vt:lpstr> </vt:lpstr>
      <vt:lpstr>Слайд 3</vt:lpstr>
      <vt:lpstr>На военной службе </vt:lpstr>
      <vt:lpstr>Слайд 5</vt:lpstr>
      <vt:lpstr>Отечественная война 1812 года </vt:lpstr>
      <vt:lpstr>Слайд 7</vt:lpstr>
      <vt:lpstr>Слайд 8</vt:lpstr>
      <vt:lpstr>Слайд 9</vt:lpstr>
      <vt:lpstr>Слайд 10</vt:lpstr>
      <vt:lpstr>Слайд 11</vt:lpstr>
      <vt:lpstr>Слайд 12</vt:lpstr>
      <vt:lpstr>Памятники Барклаю-де-Толли 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Богданович Барклай-де-Толли</dc:title>
  <dc:creator>Эльмира</dc:creator>
  <cp:lastModifiedBy>*</cp:lastModifiedBy>
  <cp:revision>12</cp:revision>
  <dcterms:created xsi:type="dcterms:W3CDTF">2010-10-13T14:14:41Z</dcterms:created>
  <dcterms:modified xsi:type="dcterms:W3CDTF">2010-10-14T09:17:26Z</dcterms:modified>
</cp:coreProperties>
</file>